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97B8"/>
    <a:srgbClr val="BFE7F9"/>
    <a:srgbClr val="E7E7FF"/>
    <a:srgbClr val="C9C9FF"/>
    <a:srgbClr val="CCCCFF"/>
    <a:srgbClr val="99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991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49F03-7FBE-6CE1-27D4-489AB418D1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7B165B-4A94-EAC4-75E2-B1489BCCC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E656F-7E5D-911E-CED2-BE95FAB9C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488B5-DCDC-ADB0-0D7E-ACE45037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3081F-C120-D65C-6490-8FD32271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04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17E8-A313-37F6-3E54-71EFE10BB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BC305C-9E3F-3620-BDA9-3A76B9852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0A925-44F6-F851-7034-098C967E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AD191-3CB8-AEC5-CE1E-86954BCA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EC08E-5DBF-AB8E-10BC-F1ACD4C3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25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FAB02C-18C5-8460-CA91-642A3B24EF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33CB0-F244-6C1E-C9DD-8EA5FA2F7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DB371-337B-F8B1-7E66-8A168AC23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58CA3-BE9F-87FA-5256-E077EA83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E8C3C-C589-AE8D-C1DE-60B95F58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23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585A1-B027-DBAC-7938-3035BEC01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F7316-D34C-CBB0-2EBB-A7A8601E3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C96BC-6B58-790C-4042-77EDE3FB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BB5AD-580A-5F07-F8EF-BEC19BC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9734C-45AD-F371-E148-30169D01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42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A0FF4-4515-A3BB-A5E1-ABF4A3E3C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9952D-0D82-B21F-8D47-C6F1B213D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EB870-E1E3-4F4F-7967-73013AC9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66E5A-F856-CDBD-E062-C4E662A2B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553C0-FAB1-AAD5-7466-35BA2CBA1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9F6F7-5942-2B98-A31F-3ECB1AC5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6C1D6-BB1D-5F5C-6153-CE0ACE033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7642AD-75F5-F614-2A73-FCC00F3F0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A10F8E-B074-1335-0BFB-5DEED57FC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610CE-8995-2C49-8D3A-9ECEB169B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1A0570-35FE-49C8-D612-F6B163100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70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3A4D-E880-1CEF-43D5-BDB937FE5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B46F7-B12A-EFD3-2FDF-633870966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82E629-AD62-E66D-59AD-41B771E68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2D31F7-0919-5779-247F-6E150E94B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2C0CAC-1531-B811-FB29-D6469AE39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731B9E-7C60-0729-0EB2-8ED18378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FCD0F6-4168-F829-8DA9-5110AE83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5CA12E-765E-54D9-4D19-72E21CAC2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9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4FDBC-CB54-3787-3AF0-352A79732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BA8A4E-DBED-1976-133E-818C4A4F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7ACC65-07D1-DBF0-F643-C67335B3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ECD1F-5406-8A26-BBE5-FB3C1659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1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87D9E-BEA3-3192-E043-DEBD8E5C9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BC07A-5399-0F74-48D4-34DD7964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F0997-CE0E-57F9-A81E-F4B79D3B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4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66C0B-2CA1-76C9-3DE7-F78DBE2C5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E6469-F173-8802-480C-9FB351FAF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20C28-BB65-D95D-AFBA-0160423BF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5E605-AE91-1F92-4F27-E0F7B479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524A36-8090-FCCF-8255-8F902D47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65BE6-32AE-1EA8-05F1-56EC6E08F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12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07D4-FD13-0675-6C2E-D8628FFB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EDF280-D18D-4AEA-8B3D-F2DD428B01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D13F1-671C-7854-8807-65BE804ED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891F3-E67A-B955-B938-1CE928D7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0E7E7-F7C8-E1B7-0E53-65F730C5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762E0-9377-E627-0323-A07E93C2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95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21DFD0-9BA7-D21A-8D07-7A57CB8E8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25BF9-52B2-05D8-925C-510BE9BC4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E6767-03E7-D966-0ABB-7ACF468031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37243-0A3D-4A23-B043-B6F519FDD911}" type="datetimeFigureOut">
              <a:rPr lang="en-GB" smtClean="0"/>
              <a:t>04/02/2024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B9850-D316-29BB-D2A7-CE7255DA9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5D46-F052-7114-A0C0-CE165B085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971A-F3B3-4184-A14F-A42B35FEA9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9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9016A3C-19F0-59E8-A375-E4A5CF203825}"/>
              </a:ext>
            </a:extLst>
          </p:cNvPr>
          <p:cNvSpPr txBox="1"/>
          <p:nvPr/>
        </p:nvSpPr>
        <p:spPr>
          <a:xfrm>
            <a:off x="4835236" y="242455"/>
            <a:ext cx="3054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Possible Division Roles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92E617C8-BC03-CBDB-2D44-6D5D4519BF5F}"/>
              </a:ext>
            </a:extLst>
          </p:cNvPr>
          <p:cNvSpPr/>
          <p:nvPr/>
        </p:nvSpPr>
        <p:spPr>
          <a:xfrm>
            <a:off x="266225" y="838442"/>
            <a:ext cx="3816000" cy="255978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80000" rIns="72000" bIns="180000" rtlCol="0" anchor="ctr"/>
          <a:lstStyle/>
          <a:p>
            <a:pPr algn="ctr"/>
            <a:r>
              <a:rPr lang="en-GB" sz="1100" b="1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 Section Roles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Rainbows 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Brownies</a:t>
            </a:r>
          </a:p>
          <a:p>
            <a:pPr algn="ctr"/>
            <a:r>
              <a:rPr lang="en-GB" sz="1100" dirty="0">
                <a:solidFill>
                  <a:schemeClr val="accent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Guides &amp; Rangers</a:t>
            </a:r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This role supports the units with general queries.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Home contact for units who need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Works with Growth and Welcome roles to ensure volunteer gaps are covered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Co-ordinate termly volunteers meeting for their section to share best practice, ideas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Plan events with the division event co-Ordinator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E963225C-2808-13B9-B5AB-714898145C00}"/>
              </a:ext>
            </a:extLst>
          </p:cNvPr>
          <p:cNvSpPr/>
          <p:nvPr/>
        </p:nvSpPr>
        <p:spPr>
          <a:xfrm>
            <a:off x="4196582" y="835752"/>
            <a:ext cx="3816000" cy="348686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80000" rIns="72000" bIns="180000" rtlCol="0" anchor="ctr"/>
          <a:lstStyle/>
          <a:p>
            <a:pPr algn="ctr"/>
            <a:r>
              <a:rPr lang="en-GB" sz="11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Recruitment &amp; Retention Roles</a:t>
            </a:r>
          </a:p>
          <a:p>
            <a:r>
              <a:rPr lang="en-GB" sz="1100" dirty="0">
                <a:solidFill>
                  <a:schemeClr val="accent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Recruitment &amp;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Supports unit leaders with recruitment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Help DC to develop a recruitment strategy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chemeClr val="accent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Warm Welcome Co-ordinator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Welcomes new volunteers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Updates GO including 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Attends County Warm Welcome meetings</a:t>
            </a:r>
          </a:p>
          <a:p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chemeClr val="accent2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Thanks &amp; Recognition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Attend county thanks and recognition meetings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Coordinates thank </a:t>
            </a:r>
            <a:r>
              <a:rPr lang="en-GB" sz="1100" dirty="0" err="1">
                <a:latin typeface="Poppins" panose="00000500000000000000" pitchFamily="2" charset="0"/>
                <a:cs typeface="Poppins" panose="00000500000000000000" pitchFamily="2" charset="0"/>
              </a:rPr>
              <a:t>you’s</a:t>
            </a: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, shout out’s and county awards for the division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Helps DC with long service award orders and events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F957F2AE-7496-B693-6700-9A4B4E2C024E}"/>
              </a:ext>
            </a:extLst>
          </p:cNvPr>
          <p:cNvSpPr/>
          <p:nvPr/>
        </p:nvSpPr>
        <p:spPr>
          <a:xfrm>
            <a:off x="4218299" y="4419447"/>
            <a:ext cx="3797883" cy="2201574"/>
          </a:xfrm>
          <a:prstGeom prst="flowChartAlternateProcess">
            <a:avLst/>
          </a:prstGeom>
          <a:solidFill>
            <a:srgbClr val="BFE7F9"/>
          </a:solidFill>
          <a:ln w="38100">
            <a:solidFill>
              <a:srgbClr val="2C97B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80000" rIns="72000" bIns="180000" rtlCol="0" anchor="ctr"/>
          <a:lstStyle/>
          <a:p>
            <a:pPr algn="ctr"/>
            <a:r>
              <a:rPr lang="en-GB" sz="1100" b="1" dirty="0">
                <a:solidFill>
                  <a:srgbClr val="2C97B8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Training &amp; Development </a:t>
            </a:r>
          </a:p>
          <a:p>
            <a:r>
              <a:rPr lang="en-GB" sz="1100" dirty="0">
                <a:solidFill>
                  <a:srgbClr val="2C97B8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LQ Co-ordinator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Supports all unit helpers who want to do LQ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Supports existing leaders wanting to do additional modules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Co-ordinates local LQ sign off sessions when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Mentors / Buddies new leaders starting LQ until they get their County Mentor or helps find someone in the division who can do this.</a:t>
            </a: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AF873757-8DE2-3BC7-FB71-7BB508274A38}"/>
              </a:ext>
            </a:extLst>
          </p:cNvPr>
          <p:cNvSpPr/>
          <p:nvPr/>
        </p:nvSpPr>
        <p:spPr>
          <a:xfrm>
            <a:off x="8108822" y="835753"/>
            <a:ext cx="3816000" cy="1838989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80000" rIns="72000" bIns="180000" rtlCol="0" anchor="ctr"/>
          <a:lstStyle/>
          <a:p>
            <a:pPr algn="ctr"/>
            <a:r>
              <a:rPr lang="en-GB" sz="1100" b="1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Young Volunteer Support</a:t>
            </a:r>
          </a:p>
          <a:p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Young Leader, DoE &amp; Guide Helper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Works with the leaders to place girls within units.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Co-ordinates a termly social gathering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Help YL’s, DoE, GH’s to understand what opportunities there are for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 progression to next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Ensures communications and events from GG UK, Region and County are cascaded down 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CBB6DE2E-1DC7-C097-CB41-2D7B52DBAD87}"/>
              </a:ext>
            </a:extLst>
          </p:cNvPr>
          <p:cNvSpPr/>
          <p:nvPr/>
        </p:nvSpPr>
        <p:spPr>
          <a:xfrm>
            <a:off x="266225" y="3511065"/>
            <a:ext cx="3816000" cy="3100406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80000" rIns="72000" bIns="180000" rtlCol="0" anchor="ctr"/>
          <a:lstStyle/>
          <a:p>
            <a:pPr algn="ctr"/>
            <a:r>
              <a:rPr lang="en-GB" sz="1100" b="1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Compliance Roles</a:t>
            </a:r>
          </a:p>
          <a:p>
            <a:r>
              <a:rPr lang="en-GB" sz="11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Compliance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Ensure leaders have completed SS and DBS within timeframe.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REN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Checks and approves RENS and associated documents for all units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Attends County GAW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chemeClr val="accent4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Risk Assessment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Supports new leaders with initial Risk Assessments where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Helps with risk assessments for division events </a:t>
            </a:r>
          </a:p>
          <a:p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B2D3F508-C917-AD21-6869-EB8522C872E2}"/>
              </a:ext>
            </a:extLst>
          </p:cNvPr>
          <p:cNvSpPr/>
          <p:nvPr/>
        </p:nvSpPr>
        <p:spPr>
          <a:xfrm>
            <a:off x="8108823" y="2762759"/>
            <a:ext cx="3864138" cy="3916762"/>
          </a:xfrm>
          <a:prstGeom prst="flowChartAlternateProcess">
            <a:avLst/>
          </a:prstGeom>
          <a:solidFill>
            <a:srgbClr val="E7E7FF"/>
          </a:solidFill>
          <a:ln w="38100">
            <a:solidFill>
              <a:srgbClr val="9999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180000" rIns="72000" bIns="180000" rtlCol="0" anchor="ctr"/>
          <a:lstStyle/>
          <a:p>
            <a:pPr algn="ctr"/>
            <a:r>
              <a:rPr lang="en-GB" sz="1100" b="1" dirty="0">
                <a:solidFill>
                  <a:srgbClr val="7030A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Supporting Roles</a:t>
            </a:r>
          </a:p>
          <a:p>
            <a:r>
              <a:rPr lang="en-GB" sz="1100" dirty="0">
                <a:solidFill>
                  <a:srgbClr val="7030A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Treasurer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Manages the division accounts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Co-ordinates collation of unit accounts and submits to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Co-ordinates payment of unit annual subscriptions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rgbClr val="7030A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Social &amp;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Helps organise social events, T&amp;T events etc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Helps organise division or section events if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Social media support (can be separate roles)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rgbClr val="7030A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Secretary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Supports DC with division comms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Supports DC with division meeting notes</a:t>
            </a:r>
          </a:p>
          <a:p>
            <a:endParaRPr lang="en-GB" sz="1100" dirty="0">
              <a:solidFill>
                <a:srgbClr val="7030A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1100" dirty="0">
                <a:solidFill>
                  <a:srgbClr val="7030A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ID Verifier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Poppins" panose="00000500000000000000" pitchFamily="2" charset="0"/>
                <a:cs typeface="Poppins" panose="00000500000000000000" pitchFamily="2" charset="0"/>
              </a:rPr>
              <a:t>Completes DBS checks for new volunteers and renewals for existing volunteers</a:t>
            </a:r>
          </a:p>
        </p:txBody>
      </p:sp>
    </p:spTree>
    <p:extLst>
      <p:ext uri="{BB962C8B-B14F-4D97-AF65-F5344CB8AC3E}">
        <p14:creationId xmlns:p14="http://schemas.microsoft.com/office/powerpoint/2010/main" val="315473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582A69E271F842A0C35D235911770A" ma:contentTypeVersion="20" ma:contentTypeDescription="Create a new document." ma:contentTypeScope="" ma:versionID="1a02440a653ab4dc0928a363885af580">
  <xsd:schema xmlns:xsd="http://www.w3.org/2001/XMLSchema" xmlns:xs="http://www.w3.org/2001/XMLSchema" xmlns:p="http://schemas.microsoft.com/office/2006/metadata/properties" xmlns:ns2="3c65cf8f-370c-4415-bb93-1e220ead72dd" xmlns:ns3="bd56209b-417d-449a-a58f-d8220c067089" targetNamespace="http://schemas.microsoft.com/office/2006/metadata/properties" ma:root="true" ma:fieldsID="3a5b80099905b8c8693debd9e0137e91" ns2:_="" ns3:_="">
    <xsd:import namespace="3c65cf8f-370c-4415-bb93-1e220ead72dd"/>
    <xsd:import namespace="bd56209b-417d-449a-a58f-d8220c0670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cf8f-370c-4415-bb93-1e220ead7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3e05212-43e8-4e11-86eb-cd85f6e20a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56209b-417d-449a-a58f-d8220c06708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f794d65-5e87-47f5-858f-d7e6170c2526}" ma:internalName="TaxCatchAll" ma:showField="CatchAllData" ma:web="bd56209b-417d-449a-a58f-d8220c0670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56209b-417d-449a-a58f-d8220c067089" xsi:nil="true"/>
    <lcf76f155ced4ddcb4097134ff3c332f xmlns="3c65cf8f-370c-4415-bb93-1e220ead72d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C0BEA0-6984-48C2-8475-6D8D41373395}"/>
</file>

<file path=customXml/itemProps2.xml><?xml version="1.0" encoding="utf-8"?>
<ds:datastoreItem xmlns:ds="http://schemas.openxmlformats.org/officeDocument/2006/customXml" ds:itemID="{9A452874-BA76-4E06-971B-A53F81EA3740}"/>
</file>

<file path=customXml/itemProps3.xml><?xml version="1.0" encoding="utf-8"?>
<ds:datastoreItem xmlns:ds="http://schemas.openxmlformats.org/officeDocument/2006/customXml" ds:itemID="{2C76B003-39AF-475B-8785-65AE70563077}"/>
</file>

<file path=docProps/app.xml><?xml version="1.0" encoding="utf-8"?>
<Properties xmlns="http://schemas.openxmlformats.org/officeDocument/2006/extended-properties" xmlns:vt="http://schemas.openxmlformats.org/officeDocument/2006/docPropsVTypes">
  <TotalTime>15912</TotalTime>
  <Words>363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Fielden</dc:creator>
  <cp:lastModifiedBy>cc@girlguidingleeds.org.uk</cp:lastModifiedBy>
  <cp:revision>2</cp:revision>
  <dcterms:created xsi:type="dcterms:W3CDTF">2023-01-04T19:57:53Z</dcterms:created>
  <dcterms:modified xsi:type="dcterms:W3CDTF">2024-02-04T20:11:10Z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0x0101009F582A69E271F842A0C35D235911770A</vt:lpwstr>
  </property>
</Properties>
</file>