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7" autoAdjust="0"/>
    <p:restoredTop sz="94660"/>
  </p:normalViewPr>
  <p:slideViewPr>
    <p:cSldViewPr snapToGrid="0">
      <p:cViewPr varScale="1">
        <p:scale>
          <a:sx n="65" d="100"/>
          <a:sy n="65" d="100"/>
        </p:scale>
        <p:origin x="45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DD991-8E38-031F-365E-E4EE89F1A2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C76B53-D926-3ECB-1154-9A39CD8BA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8A277-E2EB-A6F5-5CBB-3AD6420A2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2184C-816E-4D38-B51C-9EFEACC8187C}" type="datetimeFigureOut">
              <a:rPr lang="en-GB" smtClean="0"/>
              <a:t>04/02/2024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893EB6-1D8C-B749-881F-8C4FDAE5F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6DDBF8-FEE1-42F3-04F6-01BA51F86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BFC79-2C55-455D-9898-3AF499A7CD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824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6D2CA-2C9E-DF3E-EF21-DC2DE3847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E04F40-C124-4665-5096-A3EB04001A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790C00-9477-175A-9A82-220CE5C4A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2184C-816E-4D38-B51C-9EFEACC8187C}" type="datetimeFigureOut">
              <a:rPr lang="en-GB" smtClean="0"/>
              <a:t>04/02/2024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AC8D3F-F539-E49B-554B-0D142CD5A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93B3D3-D648-12F2-A326-6BC342278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BFC79-2C55-455D-9898-3AF499A7CD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789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8D5422-F224-1F7F-5FC9-7E6FBD489F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FED463-9B53-CA92-A9CF-7F35A1E187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491B08-D13D-F283-4090-4B026EB0C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2184C-816E-4D38-B51C-9EFEACC8187C}" type="datetimeFigureOut">
              <a:rPr lang="en-GB" smtClean="0"/>
              <a:t>04/02/2024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44C279-B954-C723-42CA-C75296D5B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2314EB-8D3C-5049-9AF1-3436D05F1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BFC79-2C55-455D-9898-3AF499A7CD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242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35312-150A-B696-377F-3978E023A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F36F8-E8DD-6D25-D9D1-C3269FD8C7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08F56A-BA21-15A7-143B-7D4F00DDD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2184C-816E-4D38-B51C-9EFEACC8187C}" type="datetimeFigureOut">
              <a:rPr lang="en-GB" smtClean="0"/>
              <a:t>04/02/2024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D0E45-5F6F-BE91-3A6F-23D3B292E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D953E-0DE3-2B84-EB9B-5B1320549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BFC79-2C55-455D-9898-3AF499A7CD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751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E7CF7-A809-7ABE-1F51-85FDCB692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BC077A-EA8E-7AD4-9F75-85FE7EA515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73120C-65DD-7B91-D04F-CB137E325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2184C-816E-4D38-B51C-9EFEACC8187C}" type="datetimeFigureOut">
              <a:rPr lang="en-GB" smtClean="0"/>
              <a:t>04/02/2024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896E1-A839-3C5D-5E79-8EA6C1301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C67F41-47E6-3AD5-CF59-6AE383421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BFC79-2C55-455D-9898-3AF499A7CD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62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10EB1-C63A-594B-66E5-A60CBD7C4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36854-890D-A5F1-66B1-8BE5ED84ED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E4B014-F869-F545-18D1-EBA6BD5C54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3B3D13-CBB7-B7DA-7046-C20A61F0C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2184C-816E-4D38-B51C-9EFEACC8187C}" type="datetimeFigureOut">
              <a:rPr lang="en-GB" smtClean="0"/>
              <a:t>04/02/2024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736411-6BB1-4A41-B73D-09B79BB52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796D86-16CC-57A6-DDB6-3BDCED551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BFC79-2C55-455D-9898-3AF499A7CD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560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81B39-BB47-C667-136C-7614C6151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4F1C9A-F4B9-3177-6259-C2BD750E13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7285EE-4C0B-18F7-7091-10B5DB8539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331379-8E3D-B2D5-75A3-6EDE33ECEF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3AA58A-CD7C-9404-D6FA-E99F3C255D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6B27AB-A689-353B-27C5-BD8BE16C2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2184C-816E-4D38-B51C-9EFEACC8187C}" type="datetimeFigureOut">
              <a:rPr lang="en-GB" smtClean="0"/>
              <a:t>04/02/2024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81F22C-0500-ED70-CBDC-DF86BE445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06F30F-3403-EAA6-9203-1B4C3C80C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BFC79-2C55-455D-9898-3AF499A7CD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805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B9EF7-28B0-3754-A27F-48DBDC4B4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7E7CCA-3B26-D8C8-598B-F6C5BFE44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2184C-816E-4D38-B51C-9EFEACC8187C}" type="datetimeFigureOut">
              <a:rPr lang="en-GB" smtClean="0"/>
              <a:t>04/02/2024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DA5BD1-E0DF-51F7-CAD3-A1E72B483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DF3EC0-E620-8EA3-D0C4-C0A3446F4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BFC79-2C55-455D-9898-3AF499A7CD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787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CCBE76-92D2-36FE-AF50-5EFBE4FEC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2184C-816E-4D38-B51C-9EFEACC8187C}" type="datetimeFigureOut">
              <a:rPr lang="en-GB" smtClean="0"/>
              <a:t>04/02/2024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6BAE2B-4AA5-A326-D5FA-C474B9EE6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00CEF-FDBC-E70E-8759-8B56E7F0A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BFC79-2C55-455D-9898-3AF499A7CD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27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1AEBA-8D61-0EB7-A597-80B385C7C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24E12-F537-5E30-FFAD-C099F7DC8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93D6A3-6822-C7F7-3C91-328C839224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67B7E7-76A9-E346-F32D-9DECB7715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2184C-816E-4D38-B51C-9EFEACC8187C}" type="datetimeFigureOut">
              <a:rPr lang="en-GB" smtClean="0"/>
              <a:t>04/02/2024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59432F-F9C0-2238-3124-C4CFBC5AE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8D622D-4345-D1B3-F622-284747EF4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BFC79-2C55-455D-9898-3AF499A7CD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697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B7F96-5C1D-0860-C0BB-0599100A9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265D05-31F2-A4E5-B75F-817F5B43A3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EAF317-D428-5EF0-F06E-69CF950176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E4114D-A0A1-782A-E291-1AB480437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2184C-816E-4D38-B51C-9EFEACC8187C}" type="datetimeFigureOut">
              <a:rPr lang="en-GB" smtClean="0"/>
              <a:t>04/02/2024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78D4E0-E278-61B5-E74A-D28CD987E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15DA92-28FF-664E-9E50-509682384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BFC79-2C55-455D-9898-3AF499A7CD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5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9F8FDF-8318-3952-C0DF-6336C03FD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711C5B-82F8-60BB-7C09-8715D62BA1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EC1816-13F3-2E06-D0B9-1E3120A2B1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2184C-816E-4D38-B51C-9EFEACC8187C}" type="datetimeFigureOut">
              <a:rPr lang="en-GB" smtClean="0"/>
              <a:t>04/02/2024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3FB8E8-1BBD-9152-C217-D7E716A3F3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A1B211-8E68-8441-E8F2-A4A9AF385F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BFC79-2C55-455D-9898-3AF499A7CD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442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ing.girlguiding.org.uk/login/index.php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76986-F68C-B498-B53B-D8A06962B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4673" y="450129"/>
            <a:ext cx="9144000" cy="501485"/>
          </a:xfrm>
        </p:spPr>
        <p:txBody>
          <a:bodyPr>
            <a:noAutofit/>
          </a:bodyPr>
          <a:lstStyle/>
          <a:p>
            <a:r>
              <a:rPr lang="en-GB" sz="3000" b="1" dirty="0">
                <a:solidFill>
                  <a:schemeClr val="accent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Division Admin Tasks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A36235-1AEA-59C1-E09C-485C9DB6FA35}"/>
              </a:ext>
            </a:extLst>
          </p:cNvPr>
          <p:cNvSpPr txBox="1"/>
          <p:nvPr/>
        </p:nvSpPr>
        <p:spPr>
          <a:xfrm>
            <a:off x="638839" y="913761"/>
            <a:ext cx="109143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Poppins" panose="00000500000000000000" pitchFamily="2" charset="0"/>
                <a:cs typeface="Poppins" panose="00000500000000000000" pitchFamily="2" charset="0"/>
              </a:rPr>
              <a:t>This is a list of admin tasks that need to be regularly reviewed and actioned by someone in the division leadership team. As always these can be distributed across a few people so they don’t all have to be done by the division commissioner. 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D6C9074-9DD5-5D20-45BB-8A686EA00E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340351"/>
              </p:ext>
            </p:extLst>
          </p:nvPr>
        </p:nvGraphicFramePr>
        <p:xfrm>
          <a:off x="692296" y="1516080"/>
          <a:ext cx="10806816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541">
                  <a:extLst>
                    <a:ext uri="{9D8B030D-6E8A-4147-A177-3AD203B41FA5}">
                      <a16:colId xmlns:a16="http://schemas.microsoft.com/office/drawing/2014/main" val="3234801373"/>
                    </a:ext>
                  </a:extLst>
                </a:gridCol>
                <a:gridCol w="3862867">
                  <a:extLst>
                    <a:ext uri="{9D8B030D-6E8A-4147-A177-3AD203B41FA5}">
                      <a16:colId xmlns:a16="http://schemas.microsoft.com/office/drawing/2014/main" val="3501635707"/>
                    </a:ext>
                  </a:extLst>
                </a:gridCol>
                <a:gridCol w="2701704">
                  <a:extLst>
                    <a:ext uri="{9D8B030D-6E8A-4147-A177-3AD203B41FA5}">
                      <a16:colId xmlns:a16="http://schemas.microsoft.com/office/drawing/2014/main" val="338950763"/>
                    </a:ext>
                  </a:extLst>
                </a:gridCol>
                <a:gridCol w="2701704">
                  <a:extLst>
                    <a:ext uri="{9D8B030D-6E8A-4147-A177-3AD203B41FA5}">
                      <a16:colId xmlns:a16="http://schemas.microsoft.com/office/drawing/2014/main" val="32453268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Tasks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Where can I find it?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4499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Safe Space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2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Reminding leaders to do or renew their safe space 1 &amp; 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At least monthly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092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Inactive Roles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2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Checking that volunteer roles are active and actioning roles that are inactive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At least monthly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6850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DBS Renewals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2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Assigning an ID verifier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2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Ensuring that DBS renewals are done before the DBS expires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Weekly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9947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Long Service Awards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2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Making sure that </a:t>
                      </a:r>
                      <a:r>
                        <a:rPr lang="en-GB" sz="1200" dirty="0" err="1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voluteers</a:t>
                      </a:r>
                      <a:r>
                        <a:rPr lang="en-GB" sz="12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 are rewarded for their long 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Once a 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5426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New Volunteer References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2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Ensuring initial DBS checks are done within 4 months of the volunteer starting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2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Entering references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Adhoc, when required but check for updates weekly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6703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Volunteers turning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2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Letter of recommendation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2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Update the volunteer role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Adhoc when required but check the list monthly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3276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First Response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2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Reminding volunteers to do the First Response e-learning and book on to a First Response Training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2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Checking that each unit has a volunteer with first response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Monthly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390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6998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76986-F68C-B498-B53B-D8A06962B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4673" y="450129"/>
            <a:ext cx="9144000" cy="418853"/>
          </a:xfrm>
        </p:spPr>
        <p:txBody>
          <a:bodyPr>
            <a:noAutofit/>
          </a:bodyPr>
          <a:lstStyle/>
          <a:p>
            <a:r>
              <a:rPr lang="en-GB" sz="3000" b="1" dirty="0">
                <a:solidFill>
                  <a:schemeClr val="accent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Safe Space Admin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A36235-1AEA-59C1-E09C-485C9DB6FA35}"/>
              </a:ext>
            </a:extLst>
          </p:cNvPr>
          <p:cNvSpPr txBox="1"/>
          <p:nvPr/>
        </p:nvSpPr>
        <p:spPr>
          <a:xfrm>
            <a:off x="638839" y="913761"/>
            <a:ext cx="109143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Poppins" panose="00000500000000000000" pitchFamily="2" charset="0"/>
                <a:cs typeface="Poppins" panose="00000500000000000000" pitchFamily="2" charset="0"/>
              </a:rPr>
              <a:t>Next Steps – contacting volunteers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5CEDAB-3604-9907-8EE5-24DBE2C75669}"/>
              </a:ext>
            </a:extLst>
          </p:cNvPr>
          <p:cNvSpPr txBox="1"/>
          <p:nvPr/>
        </p:nvSpPr>
        <p:spPr>
          <a:xfrm>
            <a:off x="747584" y="1266317"/>
            <a:ext cx="1091432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200" dirty="0">
                <a:latin typeface="Poppins" panose="00000500000000000000" pitchFamily="2" charset="0"/>
                <a:cs typeface="Poppins" panose="00000500000000000000" pitchFamily="2" charset="0"/>
              </a:rPr>
              <a:t>All volunteers will get an email to let them know that they have a communication in GO. This communication will let them know when their Safe Space is due to expire within 4 months. They will also get reminders nearer the time.  </a:t>
            </a:r>
          </a:p>
          <a:p>
            <a:pPr>
              <a:spcAft>
                <a:spcPts val="600"/>
              </a:spcAft>
            </a:pPr>
            <a:r>
              <a:rPr lang="en-GB" sz="1200" dirty="0">
                <a:latin typeface="Poppins" panose="00000500000000000000" pitchFamily="2" charset="0"/>
                <a:cs typeface="Poppins" panose="00000500000000000000" pitchFamily="2" charset="0"/>
              </a:rPr>
              <a:t>They can access the Safe Space training on the Girlguiding Learning Portal </a:t>
            </a:r>
            <a:r>
              <a:rPr lang="en-GB" sz="1200" dirty="0">
                <a:latin typeface="Poppins" panose="00000500000000000000" pitchFamily="2" charset="0"/>
                <a:cs typeface="Poppins" panose="00000500000000000000" pitchFamily="2" charset="0"/>
                <a:hlinkClick r:id="rId2"/>
              </a:rPr>
              <a:t>Girlguiding: Log in to the site</a:t>
            </a:r>
            <a:endParaRPr lang="en-GB" sz="1200" dirty="0">
              <a:solidFill>
                <a:srgbClr val="323232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>
              <a:spcAft>
                <a:spcPts val="600"/>
              </a:spcAft>
            </a:pPr>
            <a:r>
              <a:rPr lang="en-GB" sz="1200" dirty="0">
                <a:solidFill>
                  <a:srgbClr val="32323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Here is an example of an email / text you could send them if you are getting concerned that they still haven’t completed their training:-</a:t>
            </a:r>
          </a:p>
          <a:p>
            <a:pPr>
              <a:spcAft>
                <a:spcPts val="600"/>
              </a:spcAft>
            </a:pPr>
            <a:endParaRPr lang="en-GB" sz="1200" dirty="0">
              <a:solidFill>
                <a:srgbClr val="323232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>
              <a:spcAft>
                <a:spcPts val="600"/>
              </a:spcAft>
            </a:pPr>
            <a:r>
              <a:rPr lang="en-GB" sz="1200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Hi &lt;insert name of volunteer&gt;</a:t>
            </a:r>
          </a:p>
          <a:p>
            <a:pPr>
              <a:spcAft>
                <a:spcPts val="600"/>
              </a:spcAft>
            </a:pPr>
            <a:r>
              <a:rPr lang="en-GB" sz="1200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GO tells me that your safe space is due in to expire soon. All volunteers must have the right levels of A Safe Space training for their role. If you don’t complete this in time your membership will be withdrawn. </a:t>
            </a:r>
          </a:p>
          <a:p>
            <a:pPr algn="l" fontAlgn="base">
              <a:spcAft>
                <a:spcPts val="600"/>
              </a:spcAft>
            </a:pPr>
            <a:r>
              <a:rPr lang="en-GB" sz="1200" b="0" dirty="0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To do the A Safe Space level 1, you can go to a training session or </a:t>
            </a:r>
            <a:r>
              <a:rPr lang="en-GB" sz="1200" b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complete the module one e-learning on our learning platform</a:t>
            </a:r>
            <a:r>
              <a:rPr lang="en-GB" sz="1200" b="0" dirty="0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</a:p>
          <a:p>
            <a:pPr algn="l" fontAlgn="base">
              <a:spcAft>
                <a:spcPts val="600"/>
              </a:spcAft>
            </a:pPr>
            <a:r>
              <a:rPr lang="en-GB" sz="1200" b="0" dirty="0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The e-learning takes just 20 to 25 minutes. </a:t>
            </a:r>
          </a:p>
          <a:p>
            <a:pPr algn="l" fontAlgn="base">
              <a:spcAft>
                <a:spcPts val="600"/>
              </a:spcAft>
            </a:pPr>
            <a:r>
              <a:rPr lang="en-GB" sz="1200" b="0" dirty="0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If it’s your first time on the learning platform, click on the ‘need help logging in’ button to get instructions on how to set up your </a:t>
            </a:r>
            <a:r>
              <a:rPr lang="en-GB" sz="1200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password.</a:t>
            </a:r>
          </a:p>
          <a:p>
            <a:pPr>
              <a:spcAft>
                <a:spcPts val="600"/>
              </a:spcAft>
            </a:pPr>
            <a:r>
              <a:rPr lang="en-GB" sz="1200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Please can you let me know when you have been able to do this and if you have any concerns about it please get in touch. </a:t>
            </a:r>
          </a:p>
          <a:p>
            <a:pPr>
              <a:spcAft>
                <a:spcPts val="600"/>
              </a:spcAft>
            </a:pPr>
            <a:r>
              <a:rPr lang="en-GB" sz="1200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Kind Regards</a:t>
            </a:r>
          </a:p>
          <a:p>
            <a:pPr>
              <a:spcAft>
                <a:spcPts val="600"/>
              </a:spcAft>
            </a:pPr>
            <a:r>
              <a:rPr lang="en-GB" sz="1200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&lt;insert your name&gt;</a:t>
            </a:r>
          </a:p>
          <a:p>
            <a:pPr>
              <a:spcAft>
                <a:spcPts val="600"/>
              </a:spcAft>
            </a:pPr>
            <a:r>
              <a:rPr lang="en-GB" sz="1200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Division Commissioner (or other role if its another member of the leadership team)</a:t>
            </a:r>
          </a:p>
          <a:p>
            <a:pPr>
              <a:spcAft>
                <a:spcPts val="600"/>
              </a:spcAft>
            </a:pPr>
            <a:r>
              <a:rPr lang="en-GB" sz="1200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Email: &lt;insert email&gt;</a:t>
            </a:r>
          </a:p>
          <a:p>
            <a:pPr>
              <a:spcAft>
                <a:spcPts val="600"/>
              </a:spcAft>
            </a:pPr>
            <a:endParaRPr lang="en-GB" sz="12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>
              <a:spcAft>
                <a:spcPts val="600"/>
              </a:spcAft>
            </a:pPr>
            <a:r>
              <a:rPr lang="en-GB" sz="1200" dirty="0">
                <a:latin typeface="Poppins" panose="00000500000000000000" pitchFamily="2" charset="0"/>
                <a:cs typeface="Poppins" panose="00000500000000000000" pitchFamily="2" charset="0"/>
              </a:rPr>
              <a:t>Make sure the volunteer has your email and a contact number if you are happy for them to message or ring you. </a:t>
            </a:r>
          </a:p>
          <a:p>
            <a:pPr>
              <a:spcAft>
                <a:spcPts val="600"/>
              </a:spcAft>
            </a:pPr>
            <a:endParaRPr lang="en-GB" sz="12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390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76986-F68C-B498-B53B-D8A06962B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4673" y="450129"/>
            <a:ext cx="9144000" cy="418853"/>
          </a:xfrm>
        </p:spPr>
        <p:txBody>
          <a:bodyPr>
            <a:noAutofit/>
          </a:bodyPr>
          <a:lstStyle/>
          <a:p>
            <a:r>
              <a:rPr lang="en-GB" sz="3000" b="1" dirty="0">
                <a:solidFill>
                  <a:schemeClr val="accent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DBS Admin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A36235-1AEA-59C1-E09C-485C9DB6FA35}"/>
              </a:ext>
            </a:extLst>
          </p:cNvPr>
          <p:cNvSpPr txBox="1"/>
          <p:nvPr/>
        </p:nvSpPr>
        <p:spPr>
          <a:xfrm>
            <a:off x="638839" y="851980"/>
            <a:ext cx="109143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Poppins" panose="00000500000000000000" pitchFamily="2" charset="0"/>
                <a:cs typeface="Poppins" panose="00000500000000000000" pitchFamily="2" charset="0"/>
              </a:rPr>
              <a:t>Assigning an ID </a:t>
            </a:r>
            <a:r>
              <a:rPr lang="en-GB" sz="1400" b="1" dirty="0" err="1">
                <a:latin typeface="Poppins" panose="00000500000000000000" pitchFamily="2" charset="0"/>
                <a:cs typeface="Poppins" panose="00000500000000000000" pitchFamily="2" charset="0"/>
              </a:rPr>
              <a:t>Verfifer</a:t>
            </a:r>
            <a:endParaRPr lang="en-GB" sz="1400" b="1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074E09-3D20-1271-16CC-2CE510F8181C}"/>
              </a:ext>
            </a:extLst>
          </p:cNvPr>
          <p:cNvSpPr txBox="1"/>
          <p:nvPr/>
        </p:nvSpPr>
        <p:spPr>
          <a:xfrm>
            <a:off x="638839" y="1161287"/>
            <a:ext cx="10123896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GB" sz="1200" dirty="0">
                <a:latin typeface="Poppins" panose="00000500000000000000" pitchFamily="2" charset="0"/>
                <a:cs typeface="Poppins" panose="00000500000000000000" pitchFamily="2" charset="0"/>
              </a:rPr>
              <a:t>Sign in to GO as a commissioner and select your Division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GB" sz="1200" dirty="0">
                <a:latin typeface="Poppins" panose="00000500000000000000" pitchFamily="2" charset="0"/>
                <a:cs typeface="Poppins" panose="00000500000000000000" pitchFamily="2" charset="0"/>
              </a:rPr>
              <a:t>Go ‘Safe Practice’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endParaRPr lang="en-GB" sz="12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endParaRPr lang="en-GB" sz="12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endParaRPr lang="en-GB" sz="12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GB" sz="1200" dirty="0">
                <a:latin typeface="Poppins" panose="00000500000000000000" pitchFamily="2" charset="0"/>
                <a:cs typeface="Poppins" panose="00000500000000000000" pitchFamily="2" charset="0"/>
              </a:rPr>
              <a:t>Select ‘Disclosures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endParaRPr lang="en-GB" sz="12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endParaRPr lang="en-GB" sz="12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endParaRPr lang="en-GB" sz="12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endParaRPr lang="en-GB" sz="12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endParaRPr lang="en-GB" sz="12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GB" sz="1200" dirty="0">
                <a:latin typeface="Poppins" panose="00000500000000000000" pitchFamily="2" charset="0"/>
                <a:cs typeface="Poppins" panose="00000500000000000000" pitchFamily="2" charset="0"/>
              </a:rPr>
              <a:t>In the drop down list select ‘view disclosure’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endParaRPr lang="en-GB" sz="12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endParaRPr lang="en-GB" sz="12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endParaRPr lang="en-GB" sz="12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endParaRPr lang="en-GB" sz="12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GB" sz="1200" dirty="0">
                <a:latin typeface="Poppins" panose="00000500000000000000" pitchFamily="2" charset="0"/>
                <a:cs typeface="Poppins" panose="00000500000000000000" pitchFamily="2" charset="0"/>
              </a:rPr>
              <a:t>In the pop up select ‘ID </a:t>
            </a:r>
            <a:r>
              <a:rPr lang="en-GB" sz="1200" dirty="0" err="1">
                <a:latin typeface="Poppins" panose="00000500000000000000" pitchFamily="2" charset="0"/>
                <a:cs typeface="Poppins" panose="00000500000000000000" pitchFamily="2" charset="0"/>
              </a:rPr>
              <a:t>Verififier</a:t>
            </a:r>
            <a:r>
              <a:rPr lang="en-GB" sz="1200" dirty="0">
                <a:latin typeface="Poppins" panose="00000500000000000000" pitchFamily="2" charset="0"/>
                <a:cs typeface="Poppins" panose="00000500000000000000" pitchFamily="2" charset="0"/>
              </a:rPr>
              <a:t> Selector’ and make a selection from the drop down list and press ‘Update’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endParaRPr lang="en-GB" sz="12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endParaRPr lang="en-GB" sz="12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endParaRPr lang="en-GB" sz="12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GB" sz="1200" dirty="0">
                <a:latin typeface="Poppins" panose="00000500000000000000" pitchFamily="2" charset="0"/>
                <a:cs typeface="Poppins" panose="00000500000000000000" pitchFamily="2" charset="0"/>
              </a:rPr>
              <a:t>Its useful to let the ID verifier know you have assigned someone to them.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1660090-283D-5942-573A-D1C17FABD3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6246" y="1745299"/>
            <a:ext cx="7393928" cy="66845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30F7A5D-037D-6F7B-C76D-7117FC2E40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6246" y="2645143"/>
            <a:ext cx="1470711" cy="138576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DCC0CFA-3917-991A-475C-1B88F2D666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6246" y="4269850"/>
            <a:ext cx="1260646" cy="102024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DC08939-5AD3-333A-54D1-491CCFB6D2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5789" y="5624539"/>
            <a:ext cx="4023411" cy="718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022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76986-F68C-B498-B53B-D8A06962B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4673" y="450129"/>
            <a:ext cx="9144000" cy="501485"/>
          </a:xfrm>
        </p:spPr>
        <p:txBody>
          <a:bodyPr>
            <a:noAutofit/>
          </a:bodyPr>
          <a:lstStyle/>
          <a:p>
            <a:r>
              <a:rPr lang="en-GB" sz="3000" b="1" dirty="0">
                <a:solidFill>
                  <a:schemeClr val="accent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First Response Admin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A36235-1AEA-59C1-E09C-485C9DB6FA35}"/>
              </a:ext>
            </a:extLst>
          </p:cNvPr>
          <p:cNvSpPr txBox="1"/>
          <p:nvPr/>
        </p:nvSpPr>
        <p:spPr>
          <a:xfrm>
            <a:off x="638839" y="913761"/>
            <a:ext cx="109143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Poppins" panose="00000500000000000000" pitchFamily="2" charset="0"/>
                <a:cs typeface="Poppins" panose="00000500000000000000" pitchFamily="2" charset="0"/>
              </a:rPr>
              <a:t>Check that each unit has a volunteer with First Response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E224651-EF06-E592-8F97-11F8D0B041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1876" y="1415246"/>
            <a:ext cx="6809107" cy="93023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8E92379-9683-604E-EB18-0977467E01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9479" y="2367981"/>
            <a:ext cx="1592293" cy="3074773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A88ABE7-C1B0-2FD2-57DE-8025F1ED6181}"/>
              </a:ext>
            </a:extLst>
          </p:cNvPr>
          <p:cNvCxnSpPr>
            <a:cxnSpLocks/>
          </p:cNvCxnSpPr>
          <p:nvPr/>
        </p:nvCxnSpPr>
        <p:spPr>
          <a:xfrm flipV="1">
            <a:off x="2662881" y="1880362"/>
            <a:ext cx="8402595" cy="2635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D9AC37A-9EE1-29D4-9C1F-354006A0166E}"/>
              </a:ext>
            </a:extLst>
          </p:cNvPr>
          <p:cNvCxnSpPr>
            <a:cxnSpLocks/>
          </p:cNvCxnSpPr>
          <p:nvPr/>
        </p:nvCxnSpPr>
        <p:spPr>
          <a:xfrm>
            <a:off x="3410465" y="2345479"/>
            <a:ext cx="3539014" cy="21670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99339727-C02B-8C79-A528-845133AA2B3E}"/>
              </a:ext>
            </a:extLst>
          </p:cNvPr>
          <p:cNvSpPr txBox="1"/>
          <p:nvPr/>
        </p:nvSpPr>
        <p:spPr>
          <a:xfrm>
            <a:off x="710514" y="1415246"/>
            <a:ext cx="412715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1600" dirty="0">
                <a:latin typeface="Poppins" panose="00000500000000000000" pitchFamily="2" charset="0"/>
                <a:cs typeface="Poppins" panose="00000500000000000000" pitchFamily="2" charset="0"/>
              </a:rPr>
              <a:t>Sign in to GO as a commissioner and select your Division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600" dirty="0">
                <a:latin typeface="Poppins" panose="00000500000000000000" pitchFamily="2" charset="0"/>
                <a:cs typeface="Poppins" panose="00000500000000000000" pitchFamily="2" charset="0"/>
              </a:rPr>
              <a:t>Go to ‘Reports’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600" dirty="0">
                <a:latin typeface="Poppins" panose="00000500000000000000" pitchFamily="2" charset="0"/>
                <a:cs typeface="Poppins" panose="00000500000000000000" pitchFamily="2" charset="0"/>
              </a:rPr>
              <a:t>And then ‘First Aid Report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600" dirty="0">
                <a:latin typeface="Poppins" panose="00000500000000000000" pitchFamily="2" charset="0"/>
                <a:cs typeface="Poppins" panose="00000500000000000000" pitchFamily="2" charset="0"/>
              </a:rPr>
              <a:t>In the drop down list select ‘units where the first response expires within 6 months’</a:t>
            </a:r>
          </a:p>
          <a:p>
            <a:pPr marL="342900" indent="-342900">
              <a:buFont typeface="+mj-lt"/>
              <a:buAutoNum type="arabicPeriod"/>
            </a:pPr>
            <a:endParaRPr lang="en-GB" sz="16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en-GB" sz="1600" i="1" dirty="0">
                <a:latin typeface="Poppins" panose="00000500000000000000" pitchFamily="2" charset="0"/>
                <a:cs typeface="Poppins" panose="00000500000000000000" pitchFamily="2" charset="0"/>
              </a:rPr>
              <a:t>Note: You may find it useful to cross check the volunteers qualifications individually as sometimes their first response hasn’t been entered correctly </a:t>
            </a:r>
          </a:p>
        </p:txBody>
      </p:sp>
    </p:spTree>
    <p:extLst>
      <p:ext uri="{BB962C8B-B14F-4D97-AF65-F5344CB8AC3E}">
        <p14:creationId xmlns:p14="http://schemas.microsoft.com/office/powerpoint/2010/main" val="104632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76986-F68C-B498-B53B-D8A06962B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4673" y="450129"/>
            <a:ext cx="9144000" cy="501485"/>
          </a:xfrm>
        </p:spPr>
        <p:txBody>
          <a:bodyPr>
            <a:noAutofit/>
          </a:bodyPr>
          <a:lstStyle/>
          <a:p>
            <a:r>
              <a:rPr lang="en-GB" sz="3000" b="1" dirty="0">
                <a:solidFill>
                  <a:schemeClr val="accent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First Response Admin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A36235-1AEA-59C1-E09C-485C9DB6FA35}"/>
              </a:ext>
            </a:extLst>
          </p:cNvPr>
          <p:cNvSpPr txBox="1"/>
          <p:nvPr/>
        </p:nvSpPr>
        <p:spPr>
          <a:xfrm>
            <a:off x="638839" y="913761"/>
            <a:ext cx="109143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Poppins" panose="00000500000000000000" pitchFamily="2" charset="0"/>
                <a:cs typeface="Poppins" panose="00000500000000000000" pitchFamily="2" charset="0"/>
              </a:rPr>
              <a:t>Check that each unit has a volunteer with First Response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E224651-EF06-E592-8F97-11F8D0B041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1876" y="1415246"/>
            <a:ext cx="6809107" cy="93023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8E92379-9683-604E-EB18-0977467E01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9479" y="2367981"/>
            <a:ext cx="1592293" cy="3074773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A88ABE7-C1B0-2FD2-57DE-8025F1ED6181}"/>
              </a:ext>
            </a:extLst>
          </p:cNvPr>
          <p:cNvCxnSpPr>
            <a:cxnSpLocks/>
          </p:cNvCxnSpPr>
          <p:nvPr/>
        </p:nvCxnSpPr>
        <p:spPr>
          <a:xfrm flipV="1">
            <a:off x="2662881" y="1880362"/>
            <a:ext cx="8402595" cy="2635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D9AC37A-9EE1-29D4-9C1F-354006A0166E}"/>
              </a:ext>
            </a:extLst>
          </p:cNvPr>
          <p:cNvCxnSpPr>
            <a:cxnSpLocks/>
          </p:cNvCxnSpPr>
          <p:nvPr/>
        </p:nvCxnSpPr>
        <p:spPr>
          <a:xfrm>
            <a:off x="3410465" y="2345479"/>
            <a:ext cx="3539014" cy="21670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99339727-C02B-8C79-A528-845133AA2B3E}"/>
              </a:ext>
            </a:extLst>
          </p:cNvPr>
          <p:cNvSpPr txBox="1"/>
          <p:nvPr/>
        </p:nvSpPr>
        <p:spPr>
          <a:xfrm>
            <a:off x="710514" y="1415246"/>
            <a:ext cx="412715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1600" dirty="0">
                <a:latin typeface="Poppins" panose="00000500000000000000" pitchFamily="2" charset="0"/>
                <a:cs typeface="Poppins" panose="00000500000000000000" pitchFamily="2" charset="0"/>
              </a:rPr>
              <a:t>Sign in to GO as a commissioner and select your Division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600" dirty="0">
                <a:latin typeface="Poppins" panose="00000500000000000000" pitchFamily="2" charset="0"/>
                <a:cs typeface="Poppins" panose="00000500000000000000" pitchFamily="2" charset="0"/>
              </a:rPr>
              <a:t>Go to ‘Reports’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600" dirty="0">
                <a:latin typeface="Poppins" panose="00000500000000000000" pitchFamily="2" charset="0"/>
                <a:cs typeface="Poppins" panose="00000500000000000000" pitchFamily="2" charset="0"/>
              </a:rPr>
              <a:t>And then ‘First Aid Report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600" dirty="0">
                <a:latin typeface="Poppins" panose="00000500000000000000" pitchFamily="2" charset="0"/>
                <a:cs typeface="Poppins" panose="00000500000000000000" pitchFamily="2" charset="0"/>
              </a:rPr>
              <a:t>In the drop down list select ‘units where the first response expires within 6 months’</a:t>
            </a:r>
          </a:p>
          <a:p>
            <a:pPr marL="342900" indent="-342900">
              <a:buFont typeface="+mj-lt"/>
              <a:buAutoNum type="arabicPeriod"/>
            </a:pPr>
            <a:endParaRPr lang="en-GB" sz="16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8024FB-87D3-F6CA-E49D-1D91AA5EC493}"/>
              </a:ext>
            </a:extLst>
          </p:cNvPr>
          <p:cNvSpPr txBox="1"/>
          <p:nvPr/>
        </p:nvSpPr>
        <p:spPr>
          <a:xfrm>
            <a:off x="710514" y="3231128"/>
            <a:ext cx="109143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Poppins" panose="00000500000000000000" pitchFamily="2" charset="0"/>
                <a:cs typeface="Poppins" panose="00000500000000000000" pitchFamily="2" charset="0"/>
              </a:rPr>
              <a:t>Check that each unit has a volunteer with First Response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87C5C6-F378-8C12-7B64-AF63838880EB}"/>
              </a:ext>
            </a:extLst>
          </p:cNvPr>
          <p:cNvSpPr txBox="1"/>
          <p:nvPr/>
        </p:nvSpPr>
        <p:spPr>
          <a:xfrm>
            <a:off x="710514" y="3538905"/>
            <a:ext cx="412715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1600" dirty="0">
                <a:latin typeface="Poppins" panose="00000500000000000000" pitchFamily="2" charset="0"/>
                <a:cs typeface="Poppins" panose="00000500000000000000" pitchFamily="2" charset="0"/>
              </a:rPr>
              <a:t>Sign in to GO as a commissioner and select your Division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600" dirty="0">
                <a:latin typeface="Poppins" panose="00000500000000000000" pitchFamily="2" charset="0"/>
                <a:cs typeface="Poppins" panose="00000500000000000000" pitchFamily="2" charset="0"/>
              </a:rPr>
              <a:t>Go to ‘Reports’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600" dirty="0">
                <a:latin typeface="Poppins" panose="00000500000000000000" pitchFamily="2" charset="0"/>
                <a:cs typeface="Poppins" panose="00000500000000000000" pitchFamily="2" charset="0"/>
              </a:rPr>
              <a:t>And then ‘First Aid Report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600" dirty="0">
                <a:latin typeface="Poppins" panose="00000500000000000000" pitchFamily="2" charset="0"/>
                <a:cs typeface="Poppins" panose="00000500000000000000" pitchFamily="2" charset="0"/>
              </a:rPr>
              <a:t>In the drop down list select ‘</a:t>
            </a:r>
            <a:r>
              <a:rPr lang="en-GB" sz="1600" dirty="0">
                <a:solidFill>
                  <a:srgbClr val="FF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TBC</a:t>
            </a:r>
            <a:r>
              <a:rPr lang="en-GB" sz="1600" dirty="0">
                <a:latin typeface="Poppins" panose="00000500000000000000" pitchFamily="2" charset="0"/>
                <a:cs typeface="Poppins" panose="00000500000000000000" pitchFamily="2" charset="0"/>
              </a:rPr>
              <a:t>’</a:t>
            </a:r>
          </a:p>
          <a:p>
            <a:pPr marL="342900" indent="-342900">
              <a:buFont typeface="+mj-lt"/>
              <a:buAutoNum type="arabicPeriod"/>
            </a:pPr>
            <a:endParaRPr lang="en-GB" sz="16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en-GB" sz="1600" i="1" dirty="0">
                <a:latin typeface="Poppins" panose="00000500000000000000" pitchFamily="2" charset="0"/>
                <a:cs typeface="Poppins" panose="00000500000000000000" pitchFamily="2" charset="0"/>
              </a:rPr>
              <a:t>Note: You may find it useful to cross check the volunteers qualifications individually as sometimes their first response hasn’t been entered correctly </a:t>
            </a:r>
          </a:p>
        </p:txBody>
      </p:sp>
    </p:spTree>
    <p:extLst>
      <p:ext uri="{BB962C8B-B14F-4D97-AF65-F5344CB8AC3E}">
        <p14:creationId xmlns:p14="http://schemas.microsoft.com/office/powerpoint/2010/main" val="254700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582A69E271F842A0C35D235911770A" ma:contentTypeVersion="20" ma:contentTypeDescription="Create a new document." ma:contentTypeScope="" ma:versionID="1a02440a653ab4dc0928a363885af580">
  <xsd:schema xmlns:xsd="http://www.w3.org/2001/XMLSchema" xmlns:xs="http://www.w3.org/2001/XMLSchema" xmlns:p="http://schemas.microsoft.com/office/2006/metadata/properties" xmlns:ns2="3c65cf8f-370c-4415-bb93-1e220ead72dd" xmlns:ns3="bd56209b-417d-449a-a58f-d8220c067089" targetNamespace="http://schemas.microsoft.com/office/2006/metadata/properties" ma:root="true" ma:fieldsID="3a5b80099905b8c8693debd9e0137e91" ns2:_="" ns3:_="">
    <xsd:import namespace="3c65cf8f-370c-4415-bb93-1e220ead72dd"/>
    <xsd:import namespace="bd56209b-417d-449a-a58f-d8220c0670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65cf8f-370c-4415-bb93-1e220ead72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3e05212-43e8-4e11-86eb-cd85f6e20a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56209b-417d-449a-a58f-d8220c06708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3f794d65-5e87-47f5-858f-d7e6170c2526}" ma:internalName="TaxCatchAll" ma:showField="CatchAllData" ma:web="bd56209b-417d-449a-a58f-d8220c06708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d56209b-417d-449a-a58f-d8220c067089" xsi:nil="true"/>
    <lcf76f155ced4ddcb4097134ff3c332f xmlns="3c65cf8f-370c-4415-bb93-1e220ead72d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3696157-19DA-4B5F-BFD7-B5FED1AC416C}"/>
</file>

<file path=customXml/itemProps2.xml><?xml version="1.0" encoding="utf-8"?>
<ds:datastoreItem xmlns:ds="http://schemas.openxmlformats.org/officeDocument/2006/customXml" ds:itemID="{C26B5808-D651-4BFB-8968-A61AE1D73E53}"/>
</file>

<file path=customXml/itemProps3.xml><?xml version="1.0" encoding="utf-8"?>
<ds:datastoreItem xmlns:ds="http://schemas.openxmlformats.org/officeDocument/2006/customXml" ds:itemID="{AEBC558C-6E9A-4AA8-AE23-323EA6368EC1}"/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757</Words>
  <Application>Microsoft Office PowerPoint</Application>
  <PresentationFormat>Widescreen</PresentationFormat>
  <Paragraphs>93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Poppins</vt:lpstr>
      <vt:lpstr>Office Theme</vt:lpstr>
      <vt:lpstr>Division Admin Tasks</vt:lpstr>
      <vt:lpstr>Safe Space Admin</vt:lpstr>
      <vt:lpstr>DBS Admin</vt:lpstr>
      <vt:lpstr>First Response Admin</vt:lpstr>
      <vt:lpstr>First Response Admin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Division Admin Tasks</dc:title>
  <dc:creator>Sharon Fielden</dc:creator>
  <cp:lastModifiedBy>cc@girlguidingleeds.org.uk</cp:lastModifiedBy>
  <cp:revision>2</cp:revision>
  <dcterms:created xsi:type="dcterms:W3CDTF">2023-03-06T19:00:44Z</dcterms:created>
  <dcterms:modified xsi:type="dcterms:W3CDTF">2024-02-04T20:06:49Z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0x0101009F582A69E271F842A0C35D235911770A</vt:lpwstr>
  </property>
</Properties>
</file>